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2" r:id="rId4"/>
    <p:sldMasterId id="2147483686" r:id="rId5"/>
  </p:sldMasterIdLst>
  <p:notesMasterIdLst>
    <p:notesMasterId r:id="rId17"/>
  </p:notesMasterIdLst>
  <p:sldIdLst>
    <p:sldId id="257" r:id="rId6"/>
    <p:sldId id="370" r:id="rId7"/>
    <p:sldId id="336" r:id="rId8"/>
    <p:sldId id="279" r:id="rId9"/>
    <p:sldId id="369" r:id="rId10"/>
    <p:sldId id="335" r:id="rId11"/>
    <p:sldId id="367" r:id="rId12"/>
    <p:sldId id="351" r:id="rId13"/>
    <p:sldId id="311" r:id="rId14"/>
    <p:sldId id="312" r:id="rId15"/>
    <p:sldId id="35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Saunders" userId="2d45112a-c4eb-4094-9866-82b65cd99c55" providerId="ADAL" clId="{BA7FE947-B024-4020-8504-7E85E692B069}"/>
    <pc:docChg chg="modSld">
      <pc:chgData name="Mr Saunders" userId="2d45112a-c4eb-4094-9866-82b65cd99c55" providerId="ADAL" clId="{BA7FE947-B024-4020-8504-7E85E692B069}" dt="2023-05-26T07:30:53.266" v="1" actId="20577"/>
      <pc:docMkLst>
        <pc:docMk/>
      </pc:docMkLst>
      <pc:sldChg chg="modSp mod">
        <pc:chgData name="Mr Saunders" userId="2d45112a-c4eb-4094-9866-82b65cd99c55" providerId="ADAL" clId="{BA7FE947-B024-4020-8504-7E85E692B069}" dt="2023-05-26T07:30:53.266" v="1" actId="20577"/>
        <pc:sldMkLst>
          <pc:docMk/>
          <pc:sldMk cId="3645931501" sldId="257"/>
        </pc:sldMkLst>
        <pc:spChg chg="mod">
          <ac:chgData name="Mr Saunders" userId="2d45112a-c4eb-4094-9866-82b65cd99c55" providerId="ADAL" clId="{BA7FE947-B024-4020-8504-7E85E692B069}" dt="2023-05-26T07:30:53.266" v="1" actId="20577"/>
          <ac:spMkLst>
            <pc:docMk/>
            <pc:sldMk cId="3645931501" sldId="257"/>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7607E-11FC-4E9F-BDC8-39C6216187DF}" type="datetimeFigureOut">
              <a:rPr lang="en-GB" smtClean="0"/>
              <a:t>26/05/2023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0699-E40A-46CE-B8BB-8BE12123A95D}" type="slidenum">
              <a:rPr lang="en-GB" smtClean="0"/>
              <a:t>‹#›</a:t>
            </a:fld>
            <a:endParaRPr lang="en-GB"/>
          </a:p>
        </p:txBody>
      </p:sp>
    </p:spTree>
    <p:extLst>
      <p:ext uri="{BB962C8B-B14F-4D97-AF65-F5344CB8AC3E}">
        <p14:creationId xmlns:p14="http://schemas.microsoft.com/office/powerpoint/2010/main" val="270425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t>
            </a:r>
            <a:r>
              <a:rPr lang="en-GB" baseline="0" dirty="0"/>
              <a:t> the slide and pose the questions</a:t>
            </a:r>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79703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48551F-51BD-478A-BED0-306BFF68FD71}"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4119599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796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99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691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49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43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2296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3063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522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7316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136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814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636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50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70933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1238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698673"/>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381044"/>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1951FBE-2C29-449D-9E99-12EBCDC34283}"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D657F-99A4-469C-89C3-3172D74ABB7A}" type="slidenum">
              <a:rPr lang="en-US" altLang="en-US"/>
              <a:pPr/>
              <a:t>‹#›</a:t>
            </a:fld>
            <a:endParaRPr lang="en-US" altLang="en-US"/>
          </a:p>
        </p:txBody>
      </p:sp>
    </p:spTree>
    <p:extLst>
      <p:ext uri="{BB962C8B-B14F-4D97-AF65-F5344CB8AC3E}">
        <p14:creationId xmlns:p14="http://schemas.microsoft.com/office/powerpoint/2010/main" val="3178630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998B08EE-4005-4DCA-BBB5-4BC4FB4C3E3F}"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C6288C6-BE26-43B4-AF0C-F08220D3E63E}" type="slidenum">
              <a:rPr lang="en-US" altLang="en-US"/>
              <a:pPr/>
              <a:t>‹#›</a:t>
            </a:fld>
            <a:endParaRPr lang="en-US" altLang="en-US"/>
          </a:p>
        </p:txBody>
      </p:sp>
    </p:spTree>
    <p:extLst>
      <p:ext uri="{BB962C8B-B14F-4D97-AF65-F5344CB8AC3E}">
        <p14:creationId xmlns:p14="http://schemas.microsoft.com/office/powerpoint/2010/main" val="2469588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6007090D-60A7-4B35-825B-271FD299B4B4}"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E73B79C-D758-4218-96A4-15A5E42A2865}" type="slidenum">
              <a:rPr lang="en-US" altLang="en-US"/>
              <a:pPr/>
              <a:t>‹#›</a:t>
            </a:fld>
            <a:endParaRPr lang="en-US" altLang="en-US"/>
          </a:p>
        </p:txBody>
      </p:sp>
    </p:spTree>
    <p:extLst>
      <p:ext uri="{BB962C8B-B14F-4D97-AF65-F5344CB8AC3E}">
        <p14:creationId xmlns:p14="http://schemas.microsoft.com/office/powerpoint/2010/main" val="261985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A760D03-68D0-4EEA-A253-4186A5FFF12F}"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4779DC0-93FE-4D39-8BB7-4B872D2A8E3E}" type="slidenum">
              <a:rPr lang="en-US" altLang="en-US"/>
              <a:pPr/>
              <a:t>‹#›</a:t>
            </a:fld>
            <a:endParaRPr lang="en-US" altLang="en-US"/>
          </a:p>
        </p:txBody>
      </p:sp>
    </p:spTree>
    <p:extLst>
      <p:ext uri="{BB962C8B-B14F-4D97-AF65-F5344CB8AC3E}">
        <p14:creationId xmlns:p14="http://schemas.microsoft.com/office/powerpoint/2010/main" val="968804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48B415D7-685F-481F-BDA5-53D790044A1D}" type="datetimeFigureOut">
              <a:rPr lang="en-US" altLang="en-US"/>
              <a:pPr/>
              <a:t>5/26/2023</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FDD78B-D5F7-42B9-B33E-712D92C550B7}" type="slidenum">
              <a:rPr lang="en-US" altLang="en-US"/>
              <a:pPr/>
              <a:t>‹#›</a:t>
            </a:fld>
            <a:endParaRPr lang="en-US" altLang="en-US"/>
          </a:p>
        </p:txBody>
      </p:sp>
    </p:spTree>
    <p:extLst>
      <p:ext uri="{BB962C8B-B14F-4D97-AF65-F5344CB8AC3E}">
        <p14:creationId xmlns:p14="http://schemas.microsoft.com/office/powerpoint/2010/main" val="239164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811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58AFC78-240A-4162-A766-232E8C1B3897}" type="datetimeFigureOut">
              <a:rPr lang="en-US" altLang="en-US"/>
              <a:pPr/>
              <a:t>5/26/2023</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F2FDE0D-4B47-4F6A-B1F5-C9DAD2EA6898}" type="slidenum">
              <a:rPr lang="en-US" altLang="en-US"/>
              <a:pPr/>
              <a:t>‹#›</a:t>
            </a:fld>
            <a:endParaRPr lang="en-US" altLang="en-US"/>
          </a:p>
        </p:txBody>
      </p:sp>
    </p:spTree>
    <p:extLst>
      <p:ext uri="{BB962C8B-B14F-4D97-AF65-F5344CB8AC3E}">
        <p14:creationId xmlns:p14="http://schemas.microsoft.com/office/powerpoint/2010/main" val="143057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8743A6-42FC-4EE8-8656-72B7F8B5716B}" type="datetimeFigureOut">
              <a:rPr lang="en-US" altLang="en-US"/>
              <a:pPr/>
              <a:t>5/26/2023</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05BD832-F62B-4A2F-9327-C85E98937365}" type="slidenum">
              <a:rPr lang="en-US" altLang="en-US"/>
              <a:pPr/>
              <a:t>‹#›</a:t>
            </a:fld>
            <a:endParaRPr lang="en-US" altLang="en-US"/>
          </a:p>
        </p:txBody>
      </p:sp>
    </p:spTree>
    <p:extLst>
      <p:ext uri="{BB962C8B-B14F-4D97-AF65-F5344CB8AC3E}">
        <p14:creationId xmlns:p14="http://schemas.microsoft.com/office/powerpoint/2010/main" val="846788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963A5C9-DE07-46B3-990C-749A9B28ED83}"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3B95BA6-348C-4A04-9953-AC1AE3D87936}" type="slidenum">
              <a:rPr lang="en-US" altLang="en-US"/>
              <a:pPr/>
              <a:t>‹#›</a:t>
            </a:fld>
            <a:endParaRPr lang="en-US" altLang="en-US"/>
          </a:p>
        </p:txBody>
      </p:sp>
    </p:spTree>
    <p:extLst>
      <p:ext uri="{BB962C8B-B14F-4D97-AF65-F5344CB8AC3E}">
        <p14:creationId xmlns:p14="http://schemas.microsoft.com/office/powerpoint/2010/main" val="3002096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032D414-650F-487E-BF56-D1671BD5AF5D}" type="datetimeFigureOut">
              <a:rPr lang="en-US" altLang="en-US"/>
              <a:pPr/>
              <a:t>5/26/2023</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1470466-6859-4DB3-9FA5-454B8125F0A0}" type="slidenum">
              <a:rPr lang="en-US" altLang="en-US"/>
              <a:pPr/>
              <a:t>‹#›</a:t>
            </a:fld>
            <a:endParaRPr lang="en-US" altLang="en-US"/>
          </a:p>
        </p:txBody>
      </p:sp>
    </p:spTree>
    <p:extLst>
      <p:ext uri="{BB962C8B-B14F-4D97-AF65-F5344CB8AC3E}">
        <p14:creationId xmlns:p14="http://schemas.microsoft.com/office/powerpoint/2010/main" val="377701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88ECD6B5-C649-481A-B874-3FE7514B03C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D348B0-6F70-45CD-94F9-2256DC4FD245}" type="slidenum">
              <a:rPr lang="en-US" altLang="en-US"/>
              <a:pPr/>
              <a:t>‹#›</a:t>
            </a:fld>
            <a:endParaRPr lang="en-US" altLang="en-US"/>
          </a:p>
        </p:txBody>
      </p:sp>
    </p:spTree>
    <p:extLst>
      <p:ext uri="{BB962C8B-B14F-4D97-AF65-F5344CB8AC3E}">
        <p14:creationId xmlns:p14="http://schemas.microsoft.com/office/powerpoint/2010/main" val="327172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4BD1D3D6-C9E8-4E2F-BA53-B41047F34DB0}" type="datetimeFigureOut">
              <a:rPr lang="en-US" altLang="en-US"/>
              <a:pPr/>
              <a:t>5/26/2023</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98931-7351-436B-86FF-42350A8A1558}" type="slidenum">
              <a:rPr lang="en-US" altLang="en-US"/>
              <a:pPr/>
              <a:t>‹#›</a:t>
            </a:fld>
            <a:endParaRPr lang="en-US" altLang="en-US"/>
          </a:p>
        </p:txBody>
      </p:sp>
    </p:spTree>
    <p:extLst>
      <p:ext uri="{BB962C8B-B14F-4D97-AF65-F5344CB8AC3E}">
        <p14:creationId xmlns:p14="http://schemas.microsoft.com/office/powerpoint/2010/main" val="87348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315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10" name="Rectangle 9"/>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613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6" name="Rectangle 5"/>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004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5" name="Rectangle 4"/>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099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174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
        <p:nvSpPr>
          <p:cNvPr id="8" name="Rectangle 7"/>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659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A1E6F-7569-4222-9213-50DB2278A0F5}"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B43B5-7924-4756-80BB-DD81B32B82E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599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8CC83-657E-4225-9E58-5930D7D80197}" type="datetimeFigureOut">
              <a:rPr lang="en-GB" smtClean="0">
                <a:solidFill>
                  <a:prstClr val="black">
                    <a:tint val="75000"/>
                  </a:prstClr>
                </a:solidFill>
              </a:rPr>
              <a:pPr/>
              <a:t>26/05/2023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86FA8-2C1D-4C7B-96C0-840838F6CE4B}"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a:off x="3923928" y="6597352"/>
            <a:ext cx="1440160" cy="124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2357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BDF8A714-32DB-4100-93EF-63229649E501}" type="datetimeFigureOut">
              <a:rPr lang="en-US" altLang="en-US" smtClean="0">
                <a:ea typeface="ヒラギノ角ゴ Pro W3" charset="-128"/>
              </a:rPr>
              <a:pPr defTabSz="457200" fontAlgn="base">
                <a:spcBef>
                  <a:spcPct val="0"/>
                </a:spcBef>
                <a:spcAft>
                  <a:spcPct val="0"/>
                </a:spcAft>
              </a:pPr>
              <a:t>5/26/2023</a:t>
            </a:fld>
            <a:endParaRPr lang="en-US" altLang="en-US">
              <a:ea typeface="ヒラギノ角ゴ Pro W3"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1B30EB1E-C8A9-4E84-B53A-B5681B100875}" type="slidenum">
              <a:rPr lang="en-US" altLang="en-US" smtClean="0">
                <a:ea typeface="ヒラギノ角ゴ Pro W3" charset="-128"/>
              </a:rPr>
              <a:pPr defTabSz="457200" fontAlgn="base">
                <a:spcBef>
                  <a:spcPct val="0"/>
                </a:spcBef>
                <a:spcAft>
                  <a:spcPct val="0"/>
                </a:spcAft>
              </a:pPr>
              <a:t>‹#›</a:t>
            </a:fld>
            <a:endParaRPr lang="en-US" altLang="en-US">
              <a:ea typeface="ヒラギノ角ゴ Pro W3" charset="-128"/>
            </a:endParaRPr>
          </a:p>
        </p:txBody>
      </p:sp>
    </p:spTree>
    <p:extLst>
      <p:ext uri="{BB962C8B-B14F-4D97-AF65-F5344CB8AC3E}">
        <p14:creationId xmlns:p14="http://schemas.microsoft.com/office/powerpoint/2010/main" val="23197978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office@henburyview.dorset.sch.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660066"/>
        </a:solidFill>
        <a:effectLst/>
      </p:bgPr>
    </p:bg>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4166"/>
          <a:stretch/>
        </p:blipFill>
        <p:spPr>
          <a:xfrm rot="300000">
            <a:off x="5952227" y="2460474"/>
            <a:ext cx="2682188" cy="2781004"/>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827584" y="5588880"/>
            <a:ext cx="7488832" cy="936464"/>
          </a:xfrm>
        </p:spPr>
        <p:txBody>
          <a:bodyPr>
            <a:noAutofit/>
          </a:bodyPr>
          <a:lstStyle/>
          <a:p>
            <a:pPr eaLnBrk="1" hangingPunct="1"/>
            <a:r>
              <a:rPr lang="en-US" sz="2400" b="1" dirty="0">
                <a:solidFill>
                  <a:schemeClr val="bg1"/>
                </a:solidFill>
                <a:latin typeface="DIN-Regular"/>
                <a:cs typeface="DIN-Regular"/>
              </a:rPr>
              <a:t>Henbury View First School </a:t>
            </a:r>
          </a:p>
          <a:p>
            <a:pPr eaLnBrk="1" hangingPunct="1"/>
            <a:r>
              <a:rPr lang="en-US" sz="2400" b="1" dirty="0">
                <a:solidFill>
                  <a:schemeClr val="bg1"/>
                </a:solidFill>
                <a:latin typeface="DIN-Regular"/>
                <a:cs typeface="DIN-Regular"/>
              </a:rPr>
              <a:t>Relationships &amp; Sex Education (RSE) 2023</a:t>
            </a:r>
            <a:endParaRPr lang="en-US" sz="2400" dirty="0">
              <a:solidFill>
                <a:schemeClr val="bg1"/>
              </a:solidFill>
              <a:latin typeface="DIN-Regular"/>
              <a:cs typeface="DIN-Regular"/>
            </a:endParaRP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364593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lstStyle/>
          <a:p>
            <a:r>
              <a:rPr lang="en-GB" u="sng" dirty="0">
                <a:solidFill>
                  <a:srgbClr val="7030A0"/>
                </a:solidFill>
              </a:rPr>
              <a:t>The Full Jigsaw Picture – Year 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9899078"/>
              </p:ext>
            </p:extLst>
          </p:nvPr>
        </p:nvGraphicFramePr>
        <p:xfrm>
          <a:off x="323528" y="1556792"/>
          <a:ext cx="8496944" cy="3244126"/>
        </p:xfrm>
        <a:graphic>
          <a:graphicData uri="http://schemas.openxmlformats.org/drawingml/2006/table">
            <a:tbl>
              <a:tblPr firstRow="1" firstCol="1" bandRow="1">
                <a:tableStyleId>{5C22544A-7EE6-4342-B048-85BDC9FD1C3A}</a:tableStyleId>
              </a:tblPr>
              <a:tblGrid>
                <a:gridCol w="1245623">
                  <a:extLst>
                    <a:ext uri="{9D8B030D-6E8A-4147-A177-3AD203B41FA5}">
                      <a16:colId xmlns:a16="http://schemas.microsoft.com/office/drawing/2014/main" val="20000"/>
                    </a:ext>
                  </a:extLst>
                </a:gridCol>
                <a:gridCol w="7251321">
                  <a:extLst>
                    <a:ext uri="{9D8B030D-6E8A-4147-A177-3AD203B41FA5}">
                      <a16:colId xmlns:a16="http://schemas.microsoft.com/office/drawing/2014/main" val="20001"/>
                    </a:ext>
                  </a:extLst>
                </a:gridCol>
              </a:tblGrid>
              <a:tr h="681600">
                <a:tc>
                  <a:txBody>
                    <a:bodyPr/>
                    <a:lstStyle/>
                    <a:p>
                      <a:pPr algn="ctr">
                        <a:lnSpc>
                          <a:spcPct val="107000"/>
                        </a:lnSpc>
                        <a:spcAft>
                          <a:spcPts val="800"/>
                        </a:spcAft>
                      </a:pPr>
                      <a:r>
                        <a:rPr lang="en-GB" sz="2000" dirty="0">
                          <a:effectLst/>
                        </a:rPr>
                        <a:t>Piece Number and Name </a:t>
                      </a:r>
                      <a:endParaRPr lang="en-GB" sz="2000" dirty="0">
                        <a:effectLst/>
                        <a:latin typeface="Calibri"/>
                        <a:ea typeface="Calibri"/>
                        <a:cs typeface="Times New Roman"/>
                      </a:endParaRPr>
                    </a:p>
                  </a:txBody>
                  <a:tcPr marL="60365" marR="60365" marT="0" marB="0"/>
                </a:tc>
                <a:tc>
                  <a:txBody>
                    <a:bodyPr/>
                    <a:lstStyle/>
                    <a:p>
                      <a:pPr algn="ctr">
                        <a:lnSpc>
                          <a:spcPct val="107000"/>
                        </a:lnSpc>
                        <a:spcAft>
                          <a:spcPts val="800"/>
                        </a:spcAft>
                      </a:pPr>
                      <a:r>
                        <a:rPr lang="en-GB" sz="2000" dirty="0">
                          <a:effectLst/>
                        </a:rPr>
                        <a:t>Learning Intentions</a:t>
                      </a:r>
                    </a:p>
                    <a:p>
                      <a:pPr algn="ctr">
                        <a:lnSpc>
                          <a:spcPct val="107000"/>
                        </a:lnSpc>
                        <a:spcAft>
                          <a:spcPts val="800"/>
                        </a:spcAft>
                      </a:pPr>
                      <a:r>
                        <a:rPr lang="en-GB" sz="2000" dirty="0">
                          <a:effectLst/>
                        </a:rPr>
                        <a:t>‘Pupils will be able to…’</a:t>
                      </a:r>
                      <a:endParaRPr lang="en-GB" sz="2000" dirty="0">
                        <a:effectLst/>
                        <a:latin typeface="Calibri"/>
                        <a:ea typeface="Calibri"/>
                        <a:cs typeface="Times New Roman"/>
                      </a:endParaRPr>
                    </a:p>
                  </a:txBody>
                  <a:tcPr marL="60365" marR="60365" marT="0" marB="0"/>
                </a:tc>
                <a:extLst>
                  <a:ext uri="{0D108BD9-81ED-4DB2-BD59-A6C34878D82A}">
                    <a16:rowId xmlns:a16="http://schemas.microsoft.com/office/drawing/2014/main" val="10000"/>
                  </a:ext>
                </a:extLst>
              </a:tr>
              <a:tr h="1214666">
                <a:tc>
                  <a:txBody>
                    <a:bodyPr/>
                    <a:lstStyle/>
                    <a:p>
                      <a:pPr>
                        <a:lnSpc>
                          <a:spcPct val="107000"/>
                        </a:lnSpc>
                        <a:spcAft>
                          <a:spcPts val="800"/>
                        </a:spcAft>
                      </a:pPr>
                      <a:r>
                        <a:rPr lang="en-GB" sz="2000" dirty="0">
                          <a:effectLst/>
                        </a:rPr>
                        <a:t>Piece 4</a:t>
                      </a:r>
                    </a:p>
                    <a:p>
                      <a:pPr>
                        <a:lnSpc>
                          <a:spcPct val="107000"/>
                        </a:lnSpc>
                        <a:spcAft>
                          <a:spcPts val="800"/>
                        </a:spcAft>
                      </a:pPr>
                      <a:r>
                        <a:rPr lang="en-GB" sz="2000" dirty="0">
                          <a:effectLst/>
                        </a:rPr>
                        <a:t>Circles of Change</a:t>
                      </a:r>
                      <a:endParaRPr lang="en-GB" sz="2000" dirty="0">
                        <a:effectLst/>
                        <a:latin typeface="Calibri"/>
                        <a:ea typeface="Calibri"/>
                        <a:cs typeface="Times New Roman"/>
                      </a:endParaRPr>
                    </a:p>
                  </a:txBody>
                  <a:tcPr marL="60365" marR="60365" marT="0" marB="0"/>
                </a:tc>
                <a:tc>
                  <a:txBody>
                    <a:bodyPr/>
                    <a:lstStyle/>
                    <a:p>
                      <a:pPr>
                        <a:lnSpc>
                          <a:spcPct val="107000"/>
                        </a:lnSpc>
                        <a:spcAft>
                          <a:spcPts val="800"/>
                        </a:spcAft>
                      </a:pPr>
                      <a:r>
                        <a:rPr lang="en-GB" sz="2000" dirty="0">
                          <a:effectLst/>
                        </a:rPr>
                        <a:t>Understand and respect the changes that we see in other people.</a:t>
                      </a:r>
                    </a:p>
                    <a:p>
                      <a:pPr>
                        <a:lnSpc>
                          <a:spcPct val="107000"/>
                        </a:lnSpc>
                        <a:spcAft>
                          <a:spcPts val="800"/>
                        </a:spcAft>
                      </a:pPr>
                      <a:r>
                        <a:rPr lang="en-GB" sz="2000" dirty="0">
                          <a:effectLst/>
                        </a:rPr>
                        <a:t>Know how the circle of change works and apply it to changes I want to make in my life. </a:t>
                      </a:r>
                    </a:p>
                  </a:txBody>
                  <a:tcPr marL="60365" marR="60365" marT="0" marB="0"/>
                </a:tc>
                <a:extLst>
                  <a:ext uri="{0D108BD9-81ED-4DB2-BD59-A6C34878D82A}">
                    <a16:rowId xmlns:a16="http://schemas.microsoft.com/office/drawing/2014/main" val="10001"/>
                  </a:ext>
                </a:extLst>
              </a:tr>
              <a:tr h="984054">
                <a:tc>
                  <a:txBody>
                    <a:bodyPr/>
                    <a:lstStyle/>
                    <a:p>
                      <a:pPr>
                        <a:lnSpc>
                          <a:spcPct val="107000"/>
                        </a:lnSpc>
                        <a:spcAft>
                          <a:spcPts val="800"/>
                        </a:spcAft>
                      </a:pPr>
                      <a:r>
                        <a:rPr lang="en-GB" sz="2000" dirty="0">
                          <a:effectLst/>
                        </a:rPr>
                        <a:t>Piece 5</a:t>
                      </a:r>
                    </a:p>
                    <a:p>
                      <a:pPr>
                        <a:lnSpc>
                          <a:spcPct val="107000"/>
                        </a:lnSpc>
                        <a:spcAft>
                          <a:spcPts val="800"/>
                        </a:spcAft>
                      </a:pPr>
                      <a:r>
                        <a:rPr lang="en-GB" sz="2000" dirty="0">
                          <a:effectLst/>
                        </a:rPr>
                        <a:t>Accepting Change</a:t>
                      </a:r>
                    </a:p>
                  </a:txBody>
                  <a:tcPr marL="60365" marR="60365" marT="0" marB="0"/>
                </a:tc>
                <a:tc>
                  <a:txBody>
                    <a:bodyPr/>
                    <a:lstStyle/>
                    <a:p>
                      <a:pPr>
                        <a:lnSpc>
                          <a:spcPct val="107000"/>
                        </a:lnSpc>
                        <a:spcAft>
                          <a:spcPts val="800"/>
                        </a:spcAft>
                      </a:pPr>
                      <a:r>
                        <a:rPr lang="en-GB" sz="2000" dirty="0">
                          <a:effectLst/>
                          <a:latin typeface="Calibri"/>
                          <a:ea typeface="Calibri"/>
                          <a:cs typeface="Times New Roman"/>
                        </a:rPr>
                        <a:t>Know who to ask for help if we are worried about change. </a:t>
                      </a:r>
                    </a:p>
                    <a:p>
                      <a:pPr>
                        <a:lnSpc>
                          <a:spcPct val="107000"/>
                        </a:lnSpc>
                        <a:spcAft>
                          <a:spcPts val="800"/>
                        </a:spcAft>
                      </a:pPr>
                      <a:r>
                        <a:rPr lang="en-GB" sz="2000" dirty="0">
                          <a:effectLst/>
                          <a:latin typeface="Calibri"/>
                          <a:ea typeface="Calibri"/>
                          <a:cs typeface="Times New Roman"/>
                        </a:rPr>
                        <a:t>Identify changes that have been and may continue to be outside of our control and learn how we can accept them. </a:t>
                      </a:r>
                    </a:p>
                  </a:txBody>
                  <a:tcPr marL="60365" marR="6036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930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gsaw Binders 40mm proof 7.jpg"/>
          <p:cNvPicPr>
            <a:picLocks noChangeAspect="1"/>
          </p:cNvPicPr>
          <p:nvPr/>
        </p:nvPicPr>
        <p:blipFill rotWithShape="1">
          <a:blip r:embed="rId3" cstate="print">
            <a:extLst>
              <a:ext uri="{28A0092B-C50C-407E-A947-70E740481C1C}">
                <a14:useLocalDpi xmlns:a14="http://schemas.microsoft.com/office/drawing/2010/main" val="0"/>
              </a:ext>
            </a:extLst>
          </a:blip>
          <a:srcRect b="12147"/>
          <a:stretch/>
        </p:blipFill>
        <p:spPr>
          <a:xfrm rot="300000">
            <a:off x="5949375" y="2460349"/>
            <a:ext cx="2682188" cy="2846462"/>
          </a:xfrm>
          <a:prstGeom prst="rect">
            <a:avLst/>
          </a:prstGeom>
          <a:ln>
            <a:solidFill>
              <a:srgbClr val="FFFFFF"/>
            </a:solidFill>
          </a:ln>
          <a:effectLst>
            <a:glow rad="63500">
              <a:schemeClr val="bg1">
                <a:alpha val="40000"/>
              </a:schemeClr>
            </a:glow>
          </a:effectLst>
        </p:spPr>
      </p:pic>
      <p:pic>
        <p:nvPicPr>
          <p:cNvPr id="2" name="Picture 1" descr="Jigsaw Binders 40mm proof 6.jpg"/>
          <p:cNvPicPr>
            <a:picLocks noChangeAspect="1"/>
          </p:cNvPicPr>
          <p:nvPr/>
        </p:nvPicPr>
        <p:blipFill rotWithShape="1">
          <a:blip r:embed="rId4" cstate="print">
            <a:extLst>
              <a:ext uri="{28A0092B-C50C-407E-A947-70E740481C1C}">
                <a14:useLocalDpi xmlns:a14="http://schemas.microsoft.com/office/drawing/2010/main" val="0"/>
              </a:ext>
            </a:extLst>
          </a:blip>
          <a:srcRect b="12221"/>
          <a:stretch/>
        </p:blipFill>
        <p:spPr>
          <a:xfrm rot="21300000">
            <a:off x="442314" y="2461467"/>
            <a:ext cx="2707789" cy="2844063"/>
          </a:xfrm>
          <a:prstGeom prst="rect">
            <a:avLst/>
          </a:prstGeom>
          <a:ln>
            <a:solidFill>
              <a:srgbClr val="FFFFFF"/>
            </a:solidFill>
          </a:ln>
          <a:effectLst>
            <a:glow rad="63500">
              <a:schemeClr val="bg1">
                <a:alpha val="40000"/>
              </a:schemeClr>
            </a:glow>
          </a:effectLst>
        </p:spPr>
      </p:pic>
      <p:sp>
        <p:nvSpPr>
          <p:cNvPr id="4099" name="Rectangle 3"/>
          <p:cNvSpPr>
            <a:spLocks noGrp="1" noChangeArrowheads="1"/>
          </p:cNvSpPr>
          <p:nvPr>
            <p:ph type="subTitle" idx="1"/>
          </p:nvPr>
        </p:nvSpPr>
        <p:spPr>
          <a:xfrm>
            <a:off x="1259632" y="5810320"/>
            <a:ext cx="6400800" cy="931048"/>
          </a:xfrm>
        </p:spPr>
        <p:txBody>
          <a:bodyPr>
            <a:noAutofit/>
          </a:bodyPr>
          <a:lstStyle/>
          <a:p>
            <a:pPr eaLnBrk="1" hangingPunct="1"/>
            <a:r>
              <a:rPr lang="en-US" sz="2000" dirty="0">
                <a:solidFill>
                  <a:srgbClr val="00B0F0"/>
                </a:solidFill>
                <a:latin typeface="DIN-Regular"/>
                <a:cs typeface="DIN-Regular"/>
              </a:rPr>
              <a:t>If you have further questions please do not hesitate to get in contact.</a:t>
            </a:r>
          </a:p>
        </p:txBody>
      </p:sp>
      <p:pic>
        <p:nvPicPr>
          <p:cNvPr id="4" name="Picture 3"/>
          <p:cNvPicPr>
            <a:picLocks noChangeAspect="1"/>
          </p:cNvPicPr>
          <p:nvPr/>
        </p:nvPicPr>
        <p:blipFill>
          <a:blip r:embed="rId5"/>
          <a:stretch>
            <a:fillRect/>
          </a:stretch>
        </p:blipFill>
        <p:spPr>
          <a:xfrm>
            <a:off x="2592002" y="332656"/>
            <a:ext cx="3959996" cy="1667371"/>
          </a:xfrm>
          <a:prstGeom prst="rect">
            <a:avLst/>
          </a:prstGeom>
        </p:spPr>
      </p:pic>
      <p:pic>
        <p:nvPicPr>
          <p:cNvPr id="3" name="Picture 2" descr="Jigsaw Binders 40mm proof 1.jpg"/>
          <p:cNvPicPr>
            <a:picLocks noChangeAspect="1"/>
          </p:cNvPicPr>
          <p:nvPr/>
        </p:nvPicPr>
        <p:blipFill rotWithShape="1">
          <a:blip r:embed="rId6" cstate="print">
            <a:extLst>
              <a:ext uri="{28A0092B-C50C-407E-A947-70E740481C1C}">
                <a14:useLocalDpi xmlns:a14="http://schemas.microsoft.com/office/drawing/2010/main" val="0"/>
              </a:ext>
            </a:extLst>
          </a:blip>
          <a:srcRect b="13324"/>
          <a:stretch/>
        </p:blipFill>
        <p:spPr>
          <a:xfrm>
            <a:off x="3230906" y="2348880"/>
            <a:ext cx="2682188" cy="2808312"/>
          </a:xfrm>
          <a:prstGeom prst="rect">
            <a:avLst/>
          </a:prstGeom>
          <a:ln w="12700" cmpd="sng">
            <a:solidFill>
              <a:srgbClr val="FFFFFF"/>
            </a:solidFill>
          </a:ln>
          <a:effectLst>
            <a:glow rad="63500">
              <a:schemeClr val="bg1">
                <a:alpha val="40000"/>
              </a:schemeClr>
            </a:glow>
          </a:effectLst>
        </p:spPr>
      </p:pic>
    </p:spTree>
    <p:extLst>
      <p:ext uri="{BB962C8B-B14F-4D97-AF65-F5344CB8AC3E}">
        <p14:creationId xmlns:p14="http://schemas.microsoft.com/office/powerpoint/2010/main" val="210835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solidFill>
                  <a:srgbClr val="FF0000"/>
                </a:solidFill>
              </a:rPr>
              <a:t>P</a:t>
            </a:r>
            <a:r>
              <a:rPr lang="en-GB" u="sng" dirty="0"/>
              <a:t>ersonal, </a:t>
            </a:r>
            <a:r>
              <a:rPr lang="en-GB" u="sng" dirty="0">
                <a:solidFill>
                  <a:srgbClr val="FF0000"/>
                </a:solidFill>
              </a:rPr>
              <a:t>S</a:t>
            </a:r>
            <a:r>
              <a:rPr lang="en-GB" u="sng" dirty="0"/>
              <a:t>ocial, </a:t>
            </a:r>
            <a:r>
              <a:rPr lang="en-GB" u="sng" dirty="0">
                <a:solidFill>
                  <a:srgbClr val="FF0000"/>
                </a:solidFill>
              </a:rPr>
              <a:t>H</a:t>
            </a:r>
            <a:r>
              <a:rPr lang="en-GB" u="sng" dirty="0"/>
              <a:t>ealth and </a:t>
            </a:r>
            <a:r>
              <a:rPr lang="en-GB" u="sng" dirty="0">
                <a:solidFill>
                  <a:srgbClr val="FF0000"/>
                </a:solidFill>
              </a:rPr>
              <a:t>E</a:t>
            </a:r>
            <a:r>
              <a:rPr lang="en-GB" u="sng" dirty="0"/>
              <a:t>conomic  education</a:t>
            </a:r>
          </a:p>
        </p:txBody>
      </p:sp>
      <p:sp>
        <p:nvSpPr>
          <p:cNvPr id="3" name="Content Placeholder 2"/>
          <p:cNvSpPr>
            <a:spLocks noGrp="1"/>
          </p:cNvSpPr>
          <p:nvPr>
            <p:ph idx="1"/>
          </p:nvPr>
        </p:nvSpPr>
        <p:spPr/>
        <p:txBody>
          <a:bodyPr/>
          <a:lstStyle/>
          <a:p>
            <a:pPr marL="0" indent="0">
              <a:buNone/>
            </a:pPr>
            <a:r>
              <a:rPr lang="en-GB" dirty="0">
                <a:solidFill>
                  <a:srgbClr val="FF0000"/>
                </a:solidFill>
              </a:rPr>
              <a:t>PSHE</a:t>
            </a:r>
            <a:r>
              <a:rPr lang="en-GB" dirty="0"/>
              <a:t> is defined as:</a:t>
            </a:r>
          </a:p>
          <a:p>
            <a:pPr marL="0" indent="0">
              <a:buNone/>
            </a:pPr>
            <a:endParaRPr lang="en-GB" dirty="0"/>
          </a:p>
          <a:p>
            <a:pPr marL="0" indent="0">
              <a:buNone/>
            </a:pPr>
            <a:r>
              <a:rPr lang="en-GB" dirty="0"/>
              <a:t>…a planned programme of learning through which children and young people acquire the knowledge, understanding and skills they need to manage their lives, now and in the future.</a:t>
            </a:r>
          </a:p>
        </p:txBody>
      </p:sp>
    </p:spTree>
    <p:extLst>
      <p:ext uri="{BB962C8B-B14F-4D97-AF65-F5344CB8AC3E}">
        <p14:creationId xmlns:p14="http://schemas.microsoft.com/office/powerpoint/2010/main" val="189528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rtlCol="0">
            <a:normAutofit fontScale="90000"/>
          </a:bodyPr>
          <a:lstStyle/>
          <a:p>
            <a:pPr eaLnBrk="1" fontAlgn="auto" hangingPunct="1">
              <a:spcAft>
                <a:spcPts val="0"/>
              </a:spcAft>
              <a:defRPr/>
            </a:pPr>
            <a:r>
              <a:rPr lang="en-GB" u="sng" dirty="0"/>
              <a:t>Starting point:</a:t>
            </a:r>
            <a:br>
              <a:rPr lang="en-GB" u="sng" dirty="0"/>
            </a:br>
            <a:endParaRPr lang="en-GB" u="sng" dirty="0"/>
          </a:p>
        </p:txBody>
      </p:sp>
      <p:sp>
        <p:nvSpPr>
          <p:cNvPr id="106499" name="Content Placeholder 2"/>
          <p:cNvSpPr>
            <a:spLocks noGrp="1"/>
          </p:cNvSpPr>
          <p:nvPr>
            <p:ph idx="1"/>
          </p:nvPr>
        </p:nvSpPr>
        <p:spPr>
          <a:xfrm>
            <a:off x="457200" y="764704"/>
            <a:ext cx="8229600" cy="5361459"/>
          </a:xfrm>
        </p:spPr>
        <p:txBody>
          <a:bodyPr/>
          <a:lstStyle/>
          <a:p>
            <a:pPr marL="0" indent="0" eaLnBrk="1" hangingPunct="1">
              <a:buFont typeface="Arial" charset="0"/>
              <a:buNone/>
            </a:pPr>
            <a:r>
              <a:rPr lang="en-GB" sz="2000" dirty="0"/>
              <a:t>Most parents want the best for their children.</a:t>
            </a:r>
          </a:p>
          <a:p>
            <a:pPr marL="0" indent="0" eaLnBrk="1" hangingPunct="1">
              <a:buFont typeface="Arial" charset="0"/>
              <a:buNone/>
            </a:pPr>
            <a:r>
              <a:rPr lang="en-GB" sz="2000" dirty="0"/>
              <a:t>Most parents want to protect their children and to keep them safe.</a:t>
            </a:r>
          </a:p>
          <a:p>
            <a:pPr marL="0" indent="0" eaLnBrk="1" hangingPunct="1">
              <a:buFont typeface="Arial" charset="0"/>
              <a:buNone/>
            </a:pPr>
            <a:r>
              <a:rPr lang="en-GB" sz="2000" dirty="0"/>
              <a:t>Most parents want their children to be healthy and happy.</a:t>
            </a:r>
          </a:p>
          <a:p>
            <a:pPr marL="0" indent="0" eaLnBrk="1" hangingPunct="1">
              <a:buFont typeface="Arial" charset="0"/>
              <a:buNone/>
            </a:pPr>
            <a:r>
              <a:rPr lang="en-GB" sz="2000" dirty="0"/>
              <a:t>Schools do too……………………… Relationships &amp; Sex Education (RSE) is part of this.</a:t>
            </a:r>
          </a:p>
          <a:p>
            <a:pPr marL="0" indent="0" eaLnBrk="1" hangingPunct="1">
              <a:buFont typeface="Arial" charset="0"/>
              <a:buNone/>
            </a:pPr>
            <a:endParaRPr lang="en-GB" dirty="0"/>
          </a:p>
          <a:p>
            <a:pPr marL="0" indent="0" eaLnBrk="1" hangingPunct="1">
              <a:buFont typeface="Arial" charset="0"/>
              <a:buNone/>
            </a:pPr>
            <a:endParaRPr lang="en-GB" dirty="0"/>
          </a:p>
        </p:txBody>
      </p:sp>
      <p:sp>
        <p:nvSpPr>
          <p:cNvPr id="4" name="AutoShape 2"/>
          <p:cNvSpPr>
            <a:spLocks noChangeArrowheads="1"/>
          </p:cNvSpPr>
          <p:nvPr/>
        </p:nvSpPr>
        <p:spPr bwMode="auto">
          <a:xfrm>
            <a:off x="2987824" y="3008123"/>
            <a:ext cx="2967980" cy="302433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2400">
              <a:solidFill>
                <a:srgbClr val="FFFFFF"/>
              </a:solidFill>
              <a:latin typeface="Times New Roman" pitchFamily="18" charset="0"/>
            </a:endParaRPr>
          </a:p>
        </p:txBody>
      </p:sp>
      <p:sp>
        <p:nvSpPr>
          <p:cNvPr id="5" name="Text Box 3"/>
          <p:cNvSpPr txBox="1">
            <a:spLocks noChangeArrowheads="1"/>
          </p:cNvSpPr>
          <p:nvPr/>
        </p:nvSpPr>
        <p:spPr bwMode="auto">
          <a:xfrm>
            <a:off x="2376314" y="2680953"/>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Parents</a:t>
            </a:r>
            <a:r>
              <a:rPr lang="en-GB" dirty="0">
                <a:solidFill>
                  <a:srgbClr val="FF0000"/>
                </a:solidFill>
              </a:rPr>
              <a:t> &amp; Carers</a:t>
            </a:r>
          </a:p>
        </p:txBody>
      </p:sp>
      <p:sp>
        <p:nvSpPr>
          <p:cNvPr id="6" name="Text Box 4"/>
          <p:cNvSpPr txBox="1">
            <a:spLocks noChangeArrowheads="1"/>
          </p:cNvSpPr>
          <p:nvPr/>
        </p:nvSpPr>
        <p:spPr bwMode="auto">
          <a:xfrm>
            <a:off x="1750740" y="5848103"/>
            <a:ext cx="1752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School</a:t>
            </a:r>
          </a:p>
        </p:txBody>
      </p:sp>
      <p:sp>
        <p:nvSpPr>
          <p:cNvPr id="7" name="Text Box 5"/>
          <p:cNvSpPr txBox="1">
            <a:spLocks noChangeArrowheads="1"/>
          </p:cNvSpPr>
          <p:nvPr/>
        </p:nvSpPr>
        <p:spPr bwMode="auto">
          <a:xfrm>
            <a:off x="5364088" y="5868536"/>
            <a:ext cx="1828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GB" sz="2000" dirty="0">
                <a:solidFill>
                  <a:srgbClr val="FF0000"/>
                </a:solidFill>
              </a:rPr>
              <a:t>Child</a:t>
            </a:r>
          </a:p>
        </p:txBody>
      </p:sp>
    </p:spTree>
    <p:extLst>
      <p:ext uri="{BB962C8B-B14F-4D97-AF65-F5344CB8AC3E}">
        <p14:creationId xmlns:p14="http://schemas.microsoft.com/office/powerpoint/2010/main" val="2236928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611560" y="980728"/>
            <a:ext cx="8229600" cy="652934"/>
          </a:xfrm>
        </p:spPr>
        <p:txBody>
          <a:bodyPr>
            <a:normAutofit fontScale="90000"/>
          </a:bodyPr>
          <a:lstStyle/>
          <a:p>
            <a:r>
              <a:rPr lang="en-GB" u="sng" dirty="0"/>
              <a:t>What is Relationships &amp; Sex Education?</a:t>
            </a:r>
          </a:p>
        </p:txBody>
      </p:sp>
      <p:sp>
        <p:nvSpPr>
          <p:cNvPr id="3077" name="Rectangle 5"/>
          <p:cNvSpPr>
            <a:spLocks noGrp="1" noChangeArrowheads="1"/>
          </p:cNvSpPr>
          <p:nvPr>
            <p:ph idx="1"/>
          </p:nvPr>
        </p:nvSpPr>
        <p:spPr>
          <a:xfrm>
            <a:off x="457200" y="1916832"/>
            <a:ext cx="8229600" cy="4525963"/>
          </a:xfrm>
        </p:spPr>
        <p:txBody>
          <a:bodyPr>
            <a:normAutofit/>
          </a:bodyPr>
          <a:lstStyle/>
          <a:p>
            <a:pPr marL="0" indent="0">
              <a:buNone/>
            </a:pPr>
            <a:r>
              <a:rPr lang="en-GB" sz="2000" dirty="0"/>
              <a:t>It is lifelong learning about physical, moral and emotional development.  It is about the understanding of the importance of family life, stable and loving relationships, respect, love and care.  It is also about the teaching of sex, sexuality, and sexual health.  It is not about the promotion of sexual activity – this would be inappropriate teaching.</a:t>
            </a:r>
          </a:p>
          <a:p>
            <a:pPr marL="0" indent="0">
              <a:buNone/>
            </a:pPr>
            <a:r>
              <a:rPr lang="en-GB" dirty="0"/>
              <a:t>  </a:t>
            </a:r>
            <a:r>
              <a:rPr lang="en-GB" u="sng" dirty="0"/>
              <a:t>The 4 main aims for RSE in Primary Schools:</a:t>
            </a:r>
          </a:p>
          <a:p>
            <a:pPr marL="514350" indent="-514350">
              <a:buFont typeface="+mj-lt"/>
              <a:buAutoNum type="arabicPeriod"/>
            </a:pPr>
            <a:r>
              <a:rPr lang="en-GB" sz="1700" dirty="0"/>
              <a:t>To enable young people to understand and respect their bodies, and be able to cope with the changes puberty brings (without fear)</a:t>
            </a:r>
          </a:p>
          <a:p>
            <a:pPr marL="457200" indent="-457200">
              <a:buFont typeface="+mj-lt"/>
              <a:buAutoNum type="arabicPeriod"/>
            </a:pPr>
            <a:r>
              <a:rPr lang="en-GB" sz="1700" dirty="0"/>
              <a:t>To understand where babies come from</a:t>
            </a:r>
          </a:p>
          <a:p>
            <a:pPr marL="457200" indent="-457200">
              <a:buFont typeface="+mj-lt"/>
              <a:buAutoNum type="arabicPeriod"/>
            </a:pPr>
            <a:r>
              <a:rPr lang="en-GB" sz="1700" dirty="0"/>
              <a:t>To help young people develop positive and healthy relationships appropriate to their age, development </a:t>
            </a:r>
            <a:r>
              <a:rPr lang="en-GB" sz="1700" dirty="0" err="1"/>
              <a:t>etc</a:t>
            </a:r>
            <a:r>
              <a:rPr lang="en-GB" sz="1700" dirty="0"/>
              <a:t> (respect for self and others)</a:t>
            </a:r>
          </a:p>
          <a:p>
            <a:pPr marL="457200" indent="-457200">
              <a:buFont typeface="+mj-lt"/>
              <a:buAutoNum type="arabicPeriod"/>
            </a:pPr>
            <a:r>
              <a:rPr lang="en-GB" sz="1700" dirty="0"/>
              <a:t>To support young people to have positive self and body-image, and to understand the influences and pressures around them (to be themselves)</a:t>
            </a:r>
          </a:p>
          <a:p>
            <a:pPr marL="0" indent="0">
              <a:buNone/>
            </a:pPr>
            <a:endParaRPr lang="en-GB" dirty="0"/>
          </a:p>
        </p:txBody>
      </p:sp>
    </p:spTree>
    <p:extLst>
      <p:ext uri="{BB962C8B-B14F-4D97-AF65-F5344CB8AC3E}">
        <p14:creationId xmlns:p14="http://schemas.microsoft.com/office/powerpoint/2010/main" val="300939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rmAutofit/>
          </a:bodyPr>
          <a:lstStyle/>
          <a:p>
            <a:r>
              <a:rPr lang="en-GB" sz="2800" u="sng" dirty="0"/>
              <a:t>Relationships Education </a:t>
            </a:r>
          </a:p>
        </p:txBody>
      </p:sp>
      <p:sp>
        <p:nvSpPr>
          <p:cNvPr id="3" name="Content Placeholder 2"/>
          <p:cNvSpPr>
            <a:spLocks noGrp="1"/>
          </p:cNvSpPr>
          <p:nvPr>
            <p:ph idx="1"/>
          </p:nvPr>
        </p:nvSpPr>
        <p:spPr>
          <a:xfrm>
            <a:off x="457200" y="692696"/>
            <a:ext cx="8229600" cy="5760640"/>
          </a:xfrm>
        </p:spPr>
        <p:txBody>
          <a:bodyPr>
            <a:normAutofit fontScale="47500" lnSpcReduction="20000"/>
          </a:bodyPr>
          <a:lstStyle/>
          <a:p>
            <a:r>
              <a:rPr lang="en-GB" sz="3800" dirty="0"/>
              <a:t>The focus at Henbury View is on teaching the fundamental building blocks and characteristics of positive relationships with particular reference to friendships, family relationships and relationships with other children and adults.</a:t>
            </a:r>
          </a:p>
          <a:p>
            <a:r>
              <a:rPr lang="en-GB" sz="3800" dirty="0"/>
              <a:t>This will create opportunities to ensure children are taught about positive emotional and mental wellbeing and how friendships can impact on this.</a:t>
            </a:r>
          </a:p>
          <a:p>
            <a:r>
              <a:rPr lang="en-GB" sz="3800" dirty="0"/>
              <a:t>Children will also be taught to recognise and report different types of abuse, including emotional, physical and sexual. This will include focusing on boundaries and privacy so that children understand that they have rights over their own bodies and know how to seek advice when they suspect or know something is wrong. </a:t>
            </a:r>
            <a:endParaRPr lang="en-GB" sz="2400" u="sng" dirty="0">
              <a:latin typeface="Tuffy" panose="020B0603060100000000" pitchFamily="34" charset="0"/>
              <a:ea typeface="Tuffy" panose="020B0603060100000000" pitchFamily="34" charset="0"/>
            </a:endParaRPr>
          </a:p>
          <a:p>
            <a:pPr marL="0" indent="0" algn="ctr">
              <a:buNone/>
            </a:pPr>
            <a:r>
              <a:rPr lang="en-GB" sz="5900" u="sng" dirty="0">
                <a:ea typeface="Tuffy" panose="020B0603060100000000" pitchFamily="34" charset="0"/>
              </a:rPr>
              <a:t>Sex Education</a:t>
            </a:r>
          </a:p>
          <a:p>
            <a:r>
              <a:rPr lang="en-GB" sz="3800" dirty="0"/>
              <a:t>At Henbury View we tailor our teaching to take in account the age, physical maturity and SEND requirements of all our pupils.</a:t>
            </a:r>
          </a:p>
          <a:p>
            <a:r>
              <a:rPr lang="en-GB" sz="3800" dirty="0"/>
              <a:t>From 2020, Relationships Education is compulsory in all primary schools in England. However, parents have the right to request their child be withdrawn from some or all of the Sex Education that is being delivered. If you decide to withdraw your child from the Sex Education lessons then this must be in writing via email to your child’s class teacher </a:t>
            </a:r>
            <a:r>
              <a:rPr lang="en-GB" sz="3800" dirty="0">
                <a:hlinkClick r:id="rId2"/>
              </a:rPr>
              <a:t>office@henburyview.dorset.sch.uk</a:t>
            </a:r>
            <a:r>
              <a:rPr lang="en-GB" sz="3800" dirty="0"/>
              <a:t> .</a:t>
            </a:r>
          </a:p>
          <a:p>
            <a:r>
              <a:rPr lang="en-GB" sz="3800" dirty="0"/>
              <a:t>At Henbury View, we strongly recommend that all pupils are involved with Sex Education lessons.</a:t>
            </a:r>
          </a:p>
          <a:p>
            <a:pPr>
              <a:lnSpc>
                <a:spcPts val="2500"/>
              </a:lnSpc>
            </a:pPr>
            <a:endParaRPr lang="en-GB" sz="2000" dirty="0">
              <a:latin typeface="Tuffy" panose="020B0603060100000000" pitchFamily="34" charset="0"/>
              <a:ea typeface="Tuffy" panose="020B0603060100000000" pitchFamily="34" charset="0"/>
            </a:endParaRPr>
          </a:p>
          <a:p>
            <a:pPr marL="0" indent="0">
              <a:buNone/>
            </a:pPr>
            <a:endParaRPr lang="en-GB" sz="1800" dirty="0"/>
          </a:p>
          <a:p>
            <a:endParaRPr lang="en-GB" sz="1600" dirty="0"/>
          </a:p>
        </p:txBody>
      </p:sp>
    </p:spTree>
    <p:extLst>
      <p:ext uri="{BB962C8B-B14F-4D97-AF65-F5344CB8AC3E}">
        <p14:creationId xmlns:p14="http://schemas.microsoft.com/office/powerpoint/2010/main" val="429141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fontScale="90000"/>
          </a:bodyPr>
          <a:lstStyle/>
          <a:p>
            <a:br>
              <a:rPr lang="en-GB" dirty="0"/>
            </a:br>
            <a:r>
              <a:rPr lang="en-GB" sz="3600" u="sng" dirty="0"/>
              <a:t>Where do children now learn about </a:t>
            </a:r>
            <a:br>
              <a:rPr lang="en-GB" sz="3600" u="sng" dirty="0"/>
            </a:br>
            <a:r>
              <a:rPr lang="en-GB" sz="3600" u="sng" dirty="0"/>
              <a:t>Relationships &amp; Sex Education?</a:t>
            </a:r>
          </a:p>
        </p:txBody>
      </p:sp>
      <p:sp>
        <p:nvSpPr>
          <p:cNvPr id="3" name="Content Placeholder 2"/>
          <p:cNvSpPr>
            <a:spLocks noGrp="1"/>
          </p:cNvSpPr>
          <p:nvPr>
            <p:ph idx="1"/>
          </p:nvPr>
        </p:nvSpPr>
        <p:spPr>
          <a:xfrm>
            <a:off x="457200" y="1268760"/>
            <a:ext cx="8229600" cy="5102027"/>
          </a:xfrm>
        </p:spPr>
        <p:txBody>
          <a:bodyPr>
            <a:normAutofit fontScale="92500" lnSpcReduction="10000"/>
          </a:bodyPr>
          <a:lstStyle/>
          <a:p>
            <a:endParaRPr lang="en-GB" dirty="0">
              <a:solidFill>
                <a:srgbClr val="7030A0"/>
              </a:solidFill>
            </a:endParaRPr>
          </a:p>
          <a:p>
            <a:r>
              <a:rPr lang="en-GB" dirty="0"/>
              <a:t>Parents/Carers</a:t>
            </a:r>
          </a:p>
          <a:p>
            <a:r>
              <a:rPr lang="en-GB" dirty="0"/>
              <a:t>Friends</a:t>
            </a:r>
          </a:p>
          <a:p>
            <a:r>
              <a:rPr lang="en-GB" dirty="0"/>
              <a:t>School Lessons </a:t>
            </a:r>
          </a:p>
          <a:p>
            <a:r>
              <a:rPr lang="en-GB" dirty="0"/>
              <a:t>Playground</a:t>
            </a:r>
          </a:p>
          <a:p>
            <a:r>
              <a:rPr lang="en-GB" dirty="0"/>
              <a:t>Magazines</a:t>
            </a:r>
          </a:p>
          <a:p>
            <a:r>
              <a:rPr lang="en-GB" dirty="0"/>
              <a:t>Television</a:t>
            </a:r>
          </a:p>
          <a:p>
            <a:r>
              <a:rPr lang="en-GB" dirty="0"/>
              <a:t>Internet                         </a:t>
            </a:r>
          </a:p>
          <a:p>
            <a:r>
              <a:rPr lang="en-GB" dirty="0"/>
              <a:t>Mobile Phones</a:t>
            </a:r>
          </a:p>
          <a:p>
            <a:pPr marL="0" indent="0">
              <a:buNone/>
            </a:pPr>
            <a:r>
              <a:rPr lang="en-GB" sz="3600" dirty="0"/>
              <a:t>  What would be your preferred options? </a:t>
            </a:r>
          </a:p>
        </p:txBody>
      </p:sp>
    </p:spTree>
    <p:extLst>
      <p:ext uri="{BB962C8B-B14F-4D97-AF65-F5344CB8AC3E}">
        <p14:creationId xmlns:p14="http://schemas.microsoft.com/office/powerpoint/2010/main" val="2268341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a:t>Ground Rules for RSE</a:t>
            </a:r>
          </a:p>
        </p:txBody>
      </p:sp>
      <p:pic>
        <p:nvPicPr>
          <p:cNvPr id="4" name="Content Placeholder 4"/>
          <p:cNvPicPr>
            <a:picLocks noGrp="1" noChangeAspect="1"/>
          </p:cNvPicPr>
          <p:nvPr>
            <p:ph idx="1"/>
          </p:nvPr>
        </p:nvPicPr>
        <p:blipFill rotWithShape="1">
          <a:blip r:embed="rId2"/>
          <a:srcRect l="27113" t="17522" r="39940" b="11219"/>
          <a:stretch/>
        </p:blipFill>
        <p:spPr>
          <a:xfrm>
            <a:off x="539552" y="836712"/>
            <a:ext cx="7992888" cy="5472608"/>
          </a:xfrm>
          <a:prstGeom prst="rect">
            <a:avLst/>
          </a:prstGeom>
        </p:spPr>
      </p:pic>
    </p:spTree>
    <p:extLst>
      <p:ext uri="{BB962C8B-B14F-4D97-AF65-F5344CB8AC3E}">
        <p14:creationId xmlns:p14="http://schemas.microsoft.com/office/powerpoint/2010/main" val="213638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br>
              <a:rPr lang="en-GB" dirty="0"/>
            </a:br>
            <a:endParaRPr lang="en-GB" dirty="0">
              <a:solidFill>
                <a:srgbClr val="7030A0"/>
              </a:solidFill>
            </a:endParaRPr>
          </a:p>
        </p:txBody>
      </p:sp>
      <p:sp>
        <p:nvSpPr>
          <p:cNvPr id="3" name="Content Placeholder 2"/>
          <p:cNvSpPr>
            <a:spLocks noGrp="1"/>
          </p:cNvSpPr>
          <p:nvPr>
            <p:ph idx="1"/>
          </p:nvPr>
        </p:nvSpPr>
        <p:spPr>
          <a:xfrm>
            <a:off x="457200" y="836712"/>
            <a:ext cx="8229600" cy="5289451"/>
          </a:xfrm>
        </p:spPr>
        <p:txBody>
          <a:bodyPr>
            <a:normAutofit lnSpcReduction="10000"/>
          </a:bodyPr>
          <a:lstStyle/>
          <a:p>
            <a:pPr marL="0" indent="0">
              <a:buNone/>
            </a:pPr>
            <a:r>
              <a:rPr lang="en-GB" dirty="0"/>
              <a:t>Summary</a:t>
            </a:r>
          </a:p>
          <a:p>
            <a:pPr marL="0" indent="0">
              <a:buNone/>
            </a:pPr>
            <a:r>
              <a:rPr lang="en-GB" dirty="0">
                <a:solidFill>
                  <a:srgbClr val="00B050"/>
                </a:solidFill>
              </a:rPr>
              <a:t>Foundation – growing up – how we have changed since we were babies</a:t>
            </a:r>
          </a:p>
          <a:p>
            <a:pPr marL="0" indent="0">
              <a:buNone/>
            </a:pPr>
            <a:r>
              <a:rPr lang="en-GB" dirty="0">
                <a:solidFill>
                  <a:srgbClr val="7030A0"/>
                </a:solidFill>
              </a:rPr>
              <a:t>Year 1 – Boys’ and Girls’ bodies; body parts </a:t>
            </a:r>
          </a:p>
          <a:p>
            <a:pPr marL="0" indent="0">
              <a:buNone/>
            </a:pPr>
            <a:r>
              <a:rPr lang="en-GB" dirty="0">
                <a:solidFill>
                  <a:srgbClr val="00B050"/>
                </a:solidFill>
              </a:rPr>
              <a:t>Year 2 – Boys’ and Girls’ bodies; body parts and respecting privacy</a:t>
            </a:r>
          </a:p>
          <a:p>
            <a:pPr marL="0" indent="0">
              <a:buNone/>
            </a:pPr>
            <a:r>
              <a:rPr lang="en-GB" dirty="0">
                <a:solidFill>
                  <a:srgbClr val="7030A0"/>
                </a:solidFill>
              </a:rPr>
              <a:t>Year 3 – How babies grow and how boys’ and girls’ bodies change as we grow older</a:t>
            </a:r>
          </a:p>
          <a:p>
            <a:pPr marL="0" indent="0">
              <a:buNone/>
            </a:pPr>
            <a:r>
              <a:rPr lang="en-GB" dirty="0">
                <a:solidFill>
                  <a:srgbClr val="00B050"/>
                </a:solidFill>
              </a:rPr>
              <a:t>Year 4 – Reproductive body parts, body changes in girls and menstruation</a:t>
            </a:r>
          </a:p>
        </p:txBody>
      </p:sp>
    </p:spTree>
    <p:extLst>
      <p:ext uri="{BB962C8B-B14F-4D97-AF65-F5344CB8AC3E}">
        <p14:creationId xmlns:p14="http://schemas.microsoft.com/office/powerpoint/2010/main" val="157604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en-GB" u="sng" dirty="0">
                <a:solidFill>
                  <a:srgbClr val="7030A0"/>
                </a:solidFill>
              </a:rPr>
              <a:t>The full Jigsaw Picture – Year 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9864455"/>
              </p:ext>
            </p:extLst>
          </p:nvPr>
        </p:nvGraphicFramePr>
        <p:xfrm>
          <a:off x="457200" y="1700808"/>
          <a:ext cx="8229600" cy="4169793"/>
        </p:xfrm>
        <a:graphic>
          <a:graphicData uri="http://schemas.openxmlformats.org/drawingml/2006/table">
            <a:tbl>
              <a:tblPr firstRow="1" firstCol="1" bandRow="1">
                <a:tableStyleId>{5C22544A-7EE6-4342-B048-85BDC9FD1C3A}</a:tableStyleId>
              </a:tblPr>
              <a:tblGrid>
                <a:gridCol w="1522512">
                  <a:extLst>
                    <a:ext uri="{9D8B030D-6E8A-4147-A177-3AD203B41FA5}">
                      <a16:colId xmlns:a16="http://schemas.microsoft.com/office/drawing/2014/main" val="20000"/>
                    </a:ext>
                  </a:extLst>
                </a:gridCol>
                <a:gridCol w="6707088">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GB" sz="1800" dirty="0">
                          <a:effectLst/>
                        </a:rPr>
                        <a:t>Piece Number and Name </a:t>
                      </a:r>
                      <a:endParaRPr lang="en-GB" sz="1800" dirty="0">
                        <a:effectLst/>
                        <a:latin typeface="Calibri"/>
                        <a:ea typeface="Calibri"/>
                        <a:cs typeface="Times New Roman"/>
                      </a:endParaRPr>
                    </a:p>
                  </a:txBody>
                  <a:tcPr marL="68580" marR="68580" marT="0" marB="0"/>
                </a:tc>
                <a:tc>
                  <a:txBody>
                    <a:bodyPr/>
                    <a:lstStyle/>
                    <a:p>
                      <a:pPr algn="ctr">
                        <a:lnSpc>
                          <a:spcPct val="107000"/>
                        </a:lnSpc>
                        <a:spcAft>
                          <a:spcPts val="800"/>
                        </a:spcAft>
                      </a:pPr>
                      <a:r>
                        <a:rPr lang="en-GB" sz="1800" dirty="0">
                          <a:effectLst/>
                        </a:rPr>
                        <a:t>Learning Intentions</a:t>
                      </a:r>
                    </a:p>
                    <a:p>
                      <a:pPr algn="ctr">
                        <a:lnSpc>
                          <a:spcPct val="107000"/>
                        </a:lnSpc>
                        <a:spcAft>
                          <a:spcPts val="800"/>
                        </a:spcAft>
                      </a:pPr>
                      <a:r>
                        <a:rPr lang="en-GB" sz="1800" dirty="0">
                          <a:effectLst/>
                        </a:rPr>
                        <a:t>‘Pupils will be able to…’</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07000"/>
                        </a:lnSpc>
                        <a:spcAft>
                          <a:spcPts val="800"/>
                        </a:spcAft>
                      </a:pPr>
                      <a:r>
                        <a:rPr lang="en-GB" sz="1800" dirty="0">
                          <a:effectLst/>
                        </a:rPr>
                        <a:t>Piece 1 </a:t>
                      </a:r>
                    </a:p>
                    <a:p>
                      <a:pPr>
                        <a:lnSpc>
                          <a:spcPct val="107000"/>
                        </a:lnSpc>
                        <a:spcAft>
                          <a:spcPts val="800"/>
                        </a:spcAft>
                      </a:pPr>
                      <a:r>
                        <a:rPr lang="en-GB" sz="1800" dirty="0">
                          <a:effectLst/>
                        </a:rPr>
                        <a:t>Unique Me</a:t>
                      </a:r>
                    </a:p>
                  </a:txBody>
                  <a:tcPr marL="68580" marR="68580" marT="0" marB="0"/>
                </a:tc>
                <a:tc>
                  <a:txBody>
                    <a:bodyPr/>
                    <a:lstStyle/>
                    <a:p>
                      <a:pPr>
                        <a:lnSpc>
                          <a:spcPct val="107000"/>
                        </a:lnSpc>
                        <a:spcAft>
                          <a:spcPts val="800"/>
                        </a:spcAft>
                      </a:pPr>
                      <a:r>
                        <a:rPr lang="en-GB" sz="1800" dirty="0">
                          <a:effectLst/>
                          <a:latin typeface="Calibri"/>
                          <a:ea typeface="Calibri"/>
                          <a:cs typeface="Times New Roman"/>
                        </a:rPr>
                        <a:t>Understand that everyone is unique and special.</a:t>
                      </a:r>
                    </a:p>
                    <a:p>
                      <a:pPr>
                        <a:lnSpc>
                          <a:spcPct val="107000"/>
                        </a:lnSpc>
                        <a:spcAft>
                          <a:spcPts val="800"/>
                        </a:spcAft>
                      </a:pPr>
                      <a:r>
                        <a:rPr lang="en-GB" sz="1800" dirty="0">
                          <a:effectLst/>
                          <a:latin typeface="Calibri"/>
                          <a:ea typeface="Calibri"/>
                          <a:cs typeface="Times New Roman"/>
                        </a:rPr>
                        <a:t>Understand that some personal characteristics have come from birth parents and that this happens because we are made from the joining of our parents’ egg and sperm. </a:t>
                      </a:r>
                    </a:p>
                  </a:txBody>
                  <a:tcPr marL="68580" marR="68580" marT="0" marB="0"/>
                </a:tc>
                <a:extLst>
                  <a:ext uri="{0D108BD9-81ED-4DB2-BD59-A6C34878D82A}">
                    <a16:rowId xmlns:a16="http://schemas.microsoft.com/office/drawing/2014/main" val="10001"/>
                  </a:ext>
                </a:extLst>
              </a:tr>
              <a:tr h="0">
                <a:tc>
                  <a:txBody>
                    <a:bodyPr/>
                    <a:lstStyle/>
                    <a:p>
                      <a:pPr>
                        <a:lnSpc>
                          <a:spcPct val="107000"/>
                        </a:lnSpc>
                        <a:spcAft>
                          <a:spcPts val="800"/>
                        </a:spcAft>
                      </a:pPr>
                      <a:r>
                        <a:rPr lang="en-GB" sz="1800" dirty="0">
                          <a:effectLst/>
                        </a:rPr>
                        <a:t>Piece 2</a:t>
                      </a:r>
                    </a:p>
                    <a:p>
                      <a:pPr>
                        <a:lnSpc>
                          <a:spcPct val="107000"/>
                        </a:lnSpc>
                        <a:spcAft>
                          <a:spcPts val="800"/>
                        </a:spcAft>
                      </a:pPr>
                      <a:r>
                        <a:rPr lang="en-GB" sz="1800" dirty="0">
                          <a:effectLst/>
                        </a:rPr>
                        <a:t>Having a Baby</a:t>
                      </a:r>
                    </a:p>
                  </a:txBody>
                  <a:tcPr marL="68580" marR="68580" marT="0" marB="0"/>
                </a:tc>
                <a:tc>
                  <a:txBody>
                    <a:bodyPr/>
                    <a:lstStyle/>
                    <a:p>
                      <a:pPr>
                        <a:lnSpc>
                          <a:spcPct val="107000"/>
                        </a:lnSpc>
                        <a:spcAft>
                          <a:spcPts val="800"/>
                        </a:spcAft>
                      </a:pPr>
                      <a:r>
                        <a:rPr lang="en-GB" sz="1800" dirty="0">
                          <a:effectLst/>
                          <a:latin typeface="Calibri"/>
                          <a:ea typeface="Calibri"/>
                          <a:cs typeface="Times New Roman"/>
                        </a:rPr>
                        <a:t>Express how we feel when change happens.</a:t>
                      </a:r>
                    </a:p>
                    <a:p>
                      <a:pPr>
                        <a:lnSpc>
                          <a:spcPct val="107000"/>
                        </a:lnSpc>
                        <a:spcAft>
                          <a:spcPts val="800"/>
                        </a:spcAft>
                      </a:pPr>
                      <a:r>
                        <a:rPr lang="en-GB" sz="1800" dirty="0">
                          <a:effectLst/>
                          <a:latin typeface="Calibri"/>
                          <a:ea typeface="Calibri"/>
                          <a:cs typeface="Times New Roman"/>
                        </a:rPr>
                        <a:t>Correctly label the internal and external parts of male and female bodies that are necessary for making a baby. </a:t>
                      </a: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800"/>
                        </a:spcAft>
                      </a:pPr>
                      <a:r>
                        <a:rPr lang="en-GB" sz="1800" dirty="0">
                          <a:effectLst/>
                        </a:rPr>
                        <a:t>Piece 3</a:t>
                      </a:r>
                    </a:p>
                    <a:p>
                      <a:pPr>
                        <a:lnSpc>
                          <a:spcPct val="107000"/>
                        </a:lnSpc>
                        <a:spcAft>
                          <a:spcPts val="800"/>
                        </a:spcAft>
                      </a:pPr>
                      <a:r>
                        <a:rPr lang="en-GB" sz="1800" dirty="0">
                          <a:effectLst/>
                        </a:rPr>
                        <a:t>Girls and Puberty</a:t>
                      </a:r>
                      <a:endParaRPr lang="en-GB" sz="1800" dirty="0">
                        <a:effectLst/>
                        <a:latin typeface="Calibri"/>
                        <a:ea typeface="Calibri"/>
                        <a:cs typeface="Times New Roman"/>
                      </a:endParaRPr>
                    </a:p>
                  </a:txBody>
                  <a:tcPr marL="68580" marR="68580" marT="0" marB="0"/>
                </a:tc>
                <a:tc>
                  <a:txBody>
                    <a:bodyPr/>
                    <a:lstStyle/>
                    <a:p>
                      <a:pPr>
                        <a:lnSpc>
                          <a:spcPct val="107000"/>
                        </a:lnSpc>
                        <a:spcAft>
                          <a:spcPts val="800"/>
                        </a:spcAft>
                      </a:pPr>
                      <a:r>
                        <a:rPr lang="en-GB" sz="1800" dirty="0">
                          <a:effectLst/>
                          <a:latin typeface="Calibri"/>
                          <a:ea typeface="Calibri"/>
                          <a:cs typeface="Times New Roman"/>
                        </a:rPr>
                        <a:t>Understand and respect the changes we see in ourselves.</a:t>
                      </a:r>
                    </a:p>
                    <a:p>
                      <a:pPr>
                        <a:lnSpc>
                          <a:spcPct val="107000"/>
                        </a:lnSpc>
                        <a:spcAft>
                          <a:spcPts val="800"/>
                        </a:spcAft>
                      </a:pPr>
                      <a:r>
                        <a:rPr lang="en-GB" sz="1800" dirty="0">
                          <a:effectLst/>
                          <a:latin typeface="Calibri"/>
                          <a:ea typeface="Calibri"/>
                          <a:cs typeface="Times New Roman"/>
                        </a:rPr>
                        <a:t>Describe how a girl’s body changes in order for her to be able to have babies when she is an adult, and that menstruation (having periods) is a natural part of this.</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614501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FF2C4A0B42C54E9996380C70A02664" ma:contentTypeVersion="16" ma:contentTypeDescription="Create a new document." ma:contentTypeScope="" ma:versionID="5e621983e074a90930cb0f71cdf5db68">
  <xsd:schema xmlns:xsd="http://www.w3.org/2001/XMLSchema" xmlns:xs="http://www.w3.org/2001/XMLSchema" xmlns:p="http://schemas.microsoft.com/office/2006/metadata/properties" xmlns:ns2="b9f4a81c-093f-45fb-93b2-8526e0a51f23" xmlns:ns3="1a848332-eec4-4843-ba8c-1a65d993c064" targetNamespace="http://schemas.microsoft.com/office/2006/metadata/properties" ma:root="true" ma:fieldsID="5703614f4e3318ad39ae69e9b924e0e9" ns2:_="" ns3:_="">
    <xsd:import namespace="b9f4a81c-093f-45fb-93b2-8526e0a51f23"/>
    <xsd:import namespace="1a848332-eec4-4843-ba8c-1a65d993c0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4a81c-093f-45fb-93b2-8526e0a51f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b9bfd7-7222-4765-af19-32be5e8988b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a848332-eec4-4843-ba8c-1a65d993c06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e84f8d-4740-4241-93ad-ec3a7f9780b1}" ma:internalName="TaxCatchAll" ma:showField="CatchAllData" ma:web="1a848332-eec4-4843-ba8c-1a65d993c0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54F34-0919-4659-A1A1-F284FF9CA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4a81c-093f-45fb-93b2-8526e0a51f23"/>
    <ds:schemaRef ds:uri="1a848332-eec4-4843-ba8c-1a65d993c0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7F7625-70D3-4719-A436-6DD4528A0A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710</TotalTime>
  <Words>885</Words>
  <Application>Microsoft Office PowerPoint</Application>
  <PresentationFormat>On-screen Show (4:3)</PresentationFormat>
  <Paragraphs>82</Paragraphs>
  <Slides>11</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DIN-Regular</vt:lpstr>
      <vt:lpstr>Times New Roman</vt:lpstr>
      <vt:lpstr>Tuffy</vt:lpstr>
      <vt:lpstr>2_Office Theme</vt:lpstr>
      <vt:lpstr>1_Office Theme</vt:lpstr>
      <vt:lpstr>Office Theme</vt:lpstr>
      <vt:lpstr>PowerPoint Presentation</vt:lpstr>
      <vt:lpstr>Personal, Social, Health and Economic  education</vt:lpstr>
      <vt:lpstr>Starting point: </vt:lpstr>
      <vt:lpstr>What is Relationships &amp; Sex Education?</vt:lpstr>
      <vt:lpstr>Relationships Education </vt:lpstr>
      <vt:lpstr> Where do children now learn about  Relationships &amp; Sex Education?</vt:lpstr>
      <vt:lpstr>Ground Rules for RSE</vt:lpstr>
      <vt:lpstr> </vt:lpstr>
      <vt:lpstr>The full Jigsaw Picture – Year 4</vt:lpstr>
      <vt:lpstr>The Full Jigsaw Picture – Year 4</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williams</dc:creator>
  <cp:lastModifiedBy>Mr Saunders</cp:lastModifiedBy>
  <cp:revision>55</cp:revision>
  <dcterms:created xsi:type="dcterms:W3CDTF">2014-02-24T03:38:01Z</dcterms:created>
  <dcterms:modified xsi:type="dcterms:W3CDTF">2023-05-26T07:30:57Z</dcterms:modified>
</cp:coreProperties>
</file>